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9940925" cy="6808788"/>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8261" autoAdjust="0"/>
  </p:normalViewPr>
  <p:slideViewPr>
    <p:cSldViewPr>
      <p:cViewPr varScale="1">
        <p:scale>
          <a:sx n="111" d="100"/>
          <a:sy n="111" d="100"/>
        </p:scale>
        <p:origin x="120" y="1074"/>
      </p:cViewPr>
      <p:guideLst>
        <p:guide orient="horz" pos="2160"/>
        <p:guide pos="3840"/>
      </p:guideLst>
    </p:cSldViewPr>
  </p:slideViewPr>
  <p:notesTextViewPr>
    <p:cViewPr>
      <p:scale>
        <a:sx n="100" d="100"/>
        <a:sy n="100" d="100"/>
      </p:scale>
      <p:origin x="0" y="0"/>
    </p:cViewPr>
  </p:notesTextViewPr>
  <p:notesViewPr>
    <p:cSldViewPr>
      <p:cViewPr varScale="1">
        <p:scale>
          <a:sx n="56" d="100"/>
          <a:sy n="56" d="100"/>
        </p:scale>
        <p:origin x="-1848" y="-84"/>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2933e1d2-70ff-47b3-ad61-d61e32fda646" providerId="ADAL" clId="{2EED5FBB-166B-4551-8653-966F184D2128}"/>
    <pc:docChg chg="modSld">
      <pc:chgData name="Stijn Weijermars" userId="2933e1d2-70ff-47b3-ad61-d61e32fda646" providerId="ADAL" clId="{2EED5FBB-166B-4551-8653-966F184D2128}" dt="2023-04-18T14:57:50.776" v="46" actId="20577"/>
      <pc:docMkLst>
        <pc:docMk/>
      </pc:docMkLst>
      <pc:sldChg chg="modSp mod">
        <pc:chgData name="Stijn Weijermars" userId="2933e1d2-70ff-47b3-ad61-d61e32fda646" providerId="ADAL" clId="{2EED5FBB-166B-4551-8653-966F184D2128}" dt="2023-04-18T14:57:50.776" v="46" actId="20577"/>
        <pc:sldMkLst>
          <pc:docMk/>
          <pc:sldMk cId="0" sldId="256"/>
        </pc:sldMkLst>
        <pc:spChg chg="mod">
          <ac:chgData name="Stijn Weijermars" userId="2933e1d2-70ff-47b3-ad61-d61e32fda646" providerId="ADAL" clId="{2EED5FBB-166B-4551-8653-966F184D2128}" dt="2023-04-18T14:57:50.776" v="46" actId="20577"/>
          <ac:spMkLst>
            <pc:docMk/>
            <pc:sldMk cId="0" sldId="256"/>
            <ac:spMk id="1434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4307734" cy="340439"/>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5630891" y="0"/>
            <a:ext cx="4307734" cy="340439"/>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E9ECD-6405-44DE-9E53-7B955851BC2F}" type="datetimeFigureOut">
              <a:rPr lang="nl-NL"/>
              <a:pPr>
                <a:defRPr/>
              </a:pPr>
              <a:t>18-4-2023</a:t>
            </a:fld>
            <a:endParaRPr lang="nl-NL"/>
          </a:p>
        </p:txBody>
      </p:sp>
      <p:sp>
        <p:nvSpPr>
          <p:cNvPr id="4" name="Tijdelijke aanduiding voor dia-afbeelding 3"/>
          <p:cNvSpPr>
            <a:spLocks noGrp="1" noRot="1" noChangeAspect="1"/>
          </p:cNvSpPr>
          <p:nvPr>
            <p:ph type="sldImg" idx="2"/>
          </p:nvPr>
        </p:nvSpPr>
        <p:spPr>
          <a:xfrm>
            <a:off x="2701925" y="511175"/>
            <a:ext cx="4537075" cy="25527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994093" y="3234174"/>
            <a:ext cx="7952740" cy="3063955"/>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6467167"/>
            <a:ext cx="4307734" cy="340439"/>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5630891" y="6467167"/>
            <a:ext cx="4307734" cy="340439"/>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DA1466-8AD2-43AF-AC58-1E27EE4C921F}" type="slidenum">
              <a:rPr lang="nl-NL"/>
              <a:pPr>
                <a:defRPr/>
              </a:pPr>
              <a:t>‹nr.›</a:t>
            </a:fld>
            <a:endParaRPr lang="nl-NL"/>
          </a:p>
        </p:txBody>
      </p:sp>
    </p:spTree>
    <p:extLst>
      <p:ext uri="{BB962C8B-B14F-4D97-AF65-F5344CB8AC3E}">
        <p14:creationId xmlns:p14="http://schemas.microsoft.com/office/powerpoint/2010/main" val="1721429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xfrm>
            <a:off x="2701925" y="511175"/>
            <a:ext cx="4537075" cy="2552700"/>
          </a:xfrm>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dirty="0"/>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1</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18-4-2023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1ED89DC1-8CD2-49D4-B559-EBDAC5DA6E75}" type="datetimeFigureOut">
              <a:rPr lang="nl-NL"/>
              <a:pPr>
                <a:defRPr/>
              </a:pPr>
              <a:t>18-4-2023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49D9DB4-A07C-412A-BDC9-1742DFB6B82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5EED79E0-8DBF-4DEB-970C-2DBC66EA06CC}" type="datetimeFigureOut">
              <a:rPr lang="nl-NL"/>
              <a:pPr>
                <a:defRPr/>
              </a:pPr>
              <a:t>18-4-2023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3A57F21-5C84-4CBA-8009-7B1FCDDFE6D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502C50C-F525-4971-94D3-88F90DA7164A}" type="datetimeFigureOut">
              <a:rPr lang="nl-NL"/>
              <a:pPr>
                <a:defRPr/>
              </a:pPr>
              <a:t>18-4-2023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3CDCCE-DF12-4EEB-9E84-7DCBDD2901F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D52FC6F-3B7C-4F67-9678-CE1BF2F50575}" type="datetimeFigureOut">
              <a:rPr lang="nl-NL"/>
              <a:pPr>
                <a:defRPr/>
              </a:pPr>
              <a:t>18-4-2023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00105A9-6D46-4D7A-B6B2-D64D6A53EC0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F96E0494-4530-4C4A-8AB5-FD341F136C01}" type="datetimeFigureOut">
              <a:rPr lang="nl-NL"/>
              <a:pPr>
                <a:defRPr/>
              </a:pPr>
              <a:t>18-4-2023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A52D4C8-0455-4A27-8EA1-9E318755D1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FB0262D-55BC-4AC2-95F3-83A49ABA819C}" type="datetimeFigureOut">
              <a:rPr lang="nl-NL"/>
              <a:pPr>
                <a:defRPr/>
              </a:pPr>
              <a:t>18-4-2023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BA35DB68-4EB5-4D55-BFB5-3B4A363F94D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2C5E995-2385-4803-99AB-106C5D64AB74}" type="datetimeFigureOut">
              <a:rPr lang="nl-NL"/>
              <a:pPr>
                <a:defRPr/>
              </a:pPr>
              <a:t>18-4-2023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F16128C9-1CCC-459E-94F5-FC4F97B600E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1C2A378-9ED8-4E77-AB48-0CBCEE8E6B34}" type="datetimeFigureOut">
              <a:rPr lang="nl-NL"/>
              <a:pPr>
                <a:defRPr/>
              </a:pPr>
              <a:t>18-4-2023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66765DB3-8282-4222-9933-9FC7E21E9AE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ED63ECB-8479-41F6-A826-62E5D4300F4C}" type="datetimeFigureOut">
              <a:rPr lang="nl-NL"/>
              <a:pPr>
                <a:defRPr/>
              </a:pPr>
              <a:t>18-4-2023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C159CA9-36B1-4A53-AB43-2D107809232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D34C7C0-04D9-431C-87BE-C2B8B012A994}" type="datetimeFigureOut">
              <a:rPr lang="nl-NL"/>
              <a:pPr>
                <a:defRPr/>
              </a:pPr>
              <a:t>18-4-2023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C28056B-B8AF-4C06-8C9F-CC7D3C8B12F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18-4-2023</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1147398" y="640432"/>
            <a:ext cx="4948602" cy="1200329"/>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Leerdoelen</a:t>
            </a:r>
          </a:p>
          <a:p>
            <a:r>
              <a:rPr lang="nl-NL" sz="1200" dirty="0">
                <a:latin typeface="+mj-lt"/>
                <a:ea typeface="Calibri" pitchFamily="34" charset="0"/>
                <a:cs typeface="Arial" charset="0"/>
              </a:rPr>
              <a:t>Na het maken van dit leerarrangement kun je:</a:t>
            </a:r>
          </a:p>
          <a:p>
            <a:pPr marL="171450" indent="-171450">
              <a:buFont typeface="Arial" pitchFamily="34" charset="0"/>
              <a:buChar char="•"/>
            </a:pPr>
            <a:r>
              <a:rPr lang="nl-NL" sz="1200" dirty="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200" dirty="0">
                <a:latin typeface="+mj-lt"/>
                <a:ea typeface="Calibri" pitchFamily="34" charset="0"/>
                <a:cs typeface="Arial" charset="0"/>
              </a:rPr>
              <a:t>Een gedetailleerd ontwerp op schaal maken</a:t>
            </a:r>
          </a:p>
          <a:p>
            <a:pPr marL="171450" indent="-171450">
              <a:buFont typeface="Arial" pitchFamily="34" charset="0"/>
              <a:buChar char="•"/>
            </a:pPr>
            <a:r>
              <a:rPr lang="nl-NL" sz="1200" dirty="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143753" y="2101611"/>
            <a:ext cx="4952246" cy="1785104"/>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r>
              <a:rPr lang="nl-NL" sz="1400" b="1" dirty="0">
                <a:solidFill>
                  <a:srgbClr val="FF0000"/>
                </a:solidFill>
                <a:latin typeface="Arial" panose="020B0604020202020204" pitchFamily="34" charset="0"/>
                <a:ea typeface="Calibri" pitchFamily="34" charset="0"/>
                <a:cs typeface="Arial" panose="020B0604020202020204" pitchFamily="34" charset="0"/>
              </a:rPr>
              <a:t>	</a:t>
            </a:r>
            <a:r>
              <a:rPr lang="nl-NL" sz="1100" b="1" dirty="0">
                <a:ea typeface="Calibri" pitchFamily="34" charset="0"/>
                <a:cs typeface="Arial" charset="0"/>
              </a:rPr>
              <a:t>		</a:t>
            </a:r>
          </a:p>
          <a:p>
            <a:pPr eaLnBrk="0" hangingPunct="0"/>
            <a:r>
              <a:rPr lang="nl-NL" sz="1200" dirty="0">
                <a:latin typeface="+mj-lt"/>
                <a:ea typeface="Calibri" pitchFamily="34" charset="0"/>
                <a:cs typeface="Arial" charset="0"/>
              </a:rPr>
              <a:t>Een gedetailleerd ontwerp op schaal geïnspireerd op jullie beste idee. Het product bevat:</a:t>
            </a:r>
            <a:br>
              <a:rPr lang="nl-NL" sz="1200" dirty="0">
                <a:latin typeface="+mj-lt"/>
                <a:ea typeface="Calibri" pitchFamily="34" charset="0"/>
                <a:cs typeface="Arial" charset="0"/>
              </a:rPr>
            </a:br>
            <a:r>
              <a:rPr lang="nl-NL" sz="1200" dirty="0">
                <a:latin typeface="+mj-lt"/>
                <a:ea typeface="Calibri" pitchFamily="34" charset="0"/>
                <a:cs typeface="Arial" charset="0"/>
              </a:rPr>
              <a:t>- een tekening op schaal</a:t>
            </a:r>
            <a:br>
              <a:rPr lang="nl-NL" sz="1200" dirty="0">
                <a:latin typeface="+mj-lt"/>
                <a:ea typeface="Calibri" pitchFamily="34" charset="0"/>
                <a:cs typeface="Arial" charset="0"/>
              </a:rPr>
            </a:br>
            <a:r>
              <a:rPr lang="nl-NL" sz="1200" dirty="0">
                <a:latin typeface="+mj-lt"/>
                <a:ea typeface="Calibri" pitchFamily="34" charset="0"/>
                <a:cs typeface="Arial" charset="0"/>
              </a:rPr>
              <a:t>- een legenda</a:t>
            </a:r>
            <a:br>
              <a:rPr lang="nl-NL" sz="1200" dirty="0">
                <a:latin typeface="+mj-lt"/>
                <a:ea typeface="Calibri" pitchFamily="34" charset="0"/>
                <a:cs typeface="Arial" charset="0"/>
              </a:rPr>
            </a:br>
            <a:r>
              <a:rPr lang="nl-NL" sz="1200" dirty="0">
                <a:latin typeface="+mj-lt"/>
                <a:ea typeface="Calibri" pitchFamily="34" charset="0"/>
                <a:cs typeface="Arial" charset="0"/>
              </a:rPr>
              <a:t>- een schaalbalk</a:t>
            </a:r>
            <a:br>
              <a:rPr lang="nl-NL" sz="1200" dirty="0">
                <a:latin typeface="+mj-lt"/>
                <a:ea typeface="Calibri" pitchFamily="34" charset="0"/>
                <a:cs typeface="Arial" charset="0"/>
              </a:rPr>
            </a:br>
            <a:r>
              <a:rPr lang="nl-NL" sz="1200" dirty="0">
                <a:latin typeface="+mj-lt"/>
                <a:ea typeface="Calibri" pitchFamily="34" charset="0"/>
                <a:cs typeface="Arial" charset="0"/>
              </a:rPr>
              <a:t>- een motiverende, aansprekende titel</a:t>
            </a:r>
            <a:br>
              <a:rPr lang="nl-NL" sz="1200" dirty="0">
                <a:latin typeface="+mj-lt"/>
                <a:ea typeface="Calibri" pitchFamily="34" charset="0"/>
                <a:cs typeface="Arial" charset="0"/>
              </a:rPr>
            </a:br>
            <a:r>
              <a:rPr lang="nl-NL" sz="1200" dirty="0">
                <a:latin typeface="+mj-lt"/>
                <a:ea typeface="Calibri" pitchFamily="34" charset="0"/>
                <a:cs typeface="Arial" charset="0"/>
              </a:rPr>
              <a:t>- referentiebeelden om jullie ontwerp mee te verhelderen</a:t>
            </a:r>
            <a:br>
              <a:rPr lang="nl-NL" sz="1200" dirty="0">
                <a:latin typeface="+mj-lt"/>
                <a:ea typeface="Calibri" pitchFamily="34" charset="0"/>
                <a:cs typeface="Arial" charset="0"/>
              </a:rPr>
            </a:br>
            <a:r>
              <a:rPr lang="nl-NL" sz="1200" dirty="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7430778" y="471155"/>
            <a:ext cx="4044241" cy="2308324"/>
          </a:xfrm>
          <a:prstGeom prst="rect">
            <a:avLst/>
          </a:prstGeom>
          <a:noFill/>
          <a:ln w="9525">
            <a:solidFill>
              <a:schemeClr val="tx1"/>
            </a:solidFill>
            <a:miter lim="800000"/>
            <a:headEnd/>
            <a:tailEnd/>
          </a:ln>
        </p:spPr>
        <p:txBody>
          <a:bodyPr wrap="square" lIns="91440" tIns="45720" rIns="91440" bIns="45720" anchor="ctr">
            <a:spAutoFit/>
          </a:bodyPr>
          <a:lstStyle/>
          <a:p>
            <a:r>
              <a:rPr lang="nl-NL" sz="1200" b="1" dirty="0">
                <a:solidFill>
                  <a:srgbClr val="FF0000"/>
                </a:solidFill>
                <a:ea typeface="Calibri" pitchFamily="34" charset="0"/>
                <a:cs typeface="Arial" charset="0"/>
              </a:rPr>
              <a:t>Samenwerken</a:t>
            </a:r>
            <a:endParaRPr lang="nl-NL" sz="1200" dirty="0">
              <a:solidFill>
                <a:srgbClr val="FF000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Je wordt een groepje feedbackfriends geplaatst</a:t>
            </a:r>
          </a:p>
          <a:p>
            <a:pPr lvl="0" indent="-171450" fontAlgn="base">
              <a:spcBef>
                <a:spcPct val="0"/>
              </a:spcBef>
              <a:spcAft>
                <a:spcPct val="0"/>
              </a:spcAft>
              <a:buFont typeface="Arial" pitchFamily="34" charset="0"/>
              <a:buChar char="•"/>
              <a:defRPr/>
            </a:pPr>
            <a:r>
              <a:rPr lang="nl-NL" sz="1200" dirty="0">
                <a:latin typeface="+mj-lt"/>
                <a:ea typeface="Calibri" pitchFamily="34" charset="0"/>
                <a:cs typeface="Arial" panose="020B0604020202020204" pitchFamily="34" charset="0"/>
              </a:rPr>
              <a:t>Geef feedback op de producten van anderen en ontvang feedback</a:t>
            </a:r>
          </a:p>
          <a:p>
            <a:pPr lvl="0" indent="-171450" fontAlgn="base">
              <a:spcBef>
                <a:spcPct val="0"/>
              </a:spcBef>
              <a:spcAft>
                <a:spcPct val="0"/>
              </a:spcAft>
              <a:buFont typeface="Arial" pitchFamily="34" charset="0"/>
              <a:buChar char="•"/>
              <a:defRPr/>
            </a:pPr>
            <a:r>
              <a:rPr lang="nl-NL" sz="1200" dirty="0">
                <a:latin typeface="+mj-lt"/>
                <a:cs typeface="Arial" panose="020B0604020202020204" pitchFamily="34" charset="0"/>
              </a:rPr>
              <a:t>Beschrijf in je reflectieverslag hoe je het feedback geven ervaren hebt.  </a:t>
            </a:r>
          </a:p>
          <a:p>
            <a:pPr lvl="0" fontAlgn="base">
              <a:spcBef>
                <a:spcPct val="0"/>
              </a:spcBef>
              <a:spcAft>
                <a:spcPct val="0"/>
              </a:spcAft>
              <a:defRPr/>
            </a:pPr>
            <a:endParaRPr lang="nl-NL" sz="1200" dirty="0">
              <a:latin typeface="+mj-lt"/>
              <a:cs typeface="Arial" panose="020B0604020202020204" pitchFamily="34" charset="0"/>
            </a:endParaRPr>
          </a:p>
          <a:p>
            <a:pPr>
              <a:defRPr/>
            </a:pPr>
            <a:r>
              <a:rPr lang="nl-NL" sz="1200" dirty="0">
                <a:latin typeface="+mj-lt"/>
                <a:cs typeface="Arial"/>
              </a:rPr>
              <a:t>Intro LA = vrijdag </a:t>
            </a:r>
            <a:r>
              <a:rPr lang="nl-NL" sz="1200">
                <a:latin typeface="+mj-lt"/>
                <a:cs typeface="Arial"/>
              </a:rPr>
              <a:t>26 mei</a:t>
            </a:r>
            <a:endParaRPr lang="nl-NL" sz="1200" dirty="0">
              <a:latin typeface="+mj-lt"/>
              <a:cs typeface="Arial" panose="020B0604020202020204" pitchFamily="34" charset="0"/>
            </a:endParaRPr>
          </a:p>
          <a:p>
            <a:pPr>
              <a:defRPr/>
            </a:pPr>
            <a:r>
              <a:rPr lang="nl-NL" sz="1200" dirty="0">
                <a:latin typeface="+mj-lt"/>
                <a:cs typeface="Arial"/>
              </a:rPr>
              <a:t>Deadline  = vrijdag 9 juni</a:t>
            </a:r>
            <a:endParaRPr lang="nl-NL" sz="1200" dirty="0">
              <a:latin typeface="+mj-lt"/>
              <a:cs typeface="Arial" panose="020B0604020202020204" pitchFamily="34" charset="0"/>
            </a:endParaRPr>
          </a:p>
          <a:p>
            <a:pPr>
              <a:defRPr/>
            </a:pPr>
            <a:r>
              <a:rPr lang="nl-NL" sz="1200" dirty="0" err="1">
                <a:latin typeface="+mj-lt"/>
                <a:cs typeface="Arial"/>
              </a:rPr>
              <a:t>Feedbackfriends</a:t>
            </a:r>
            <a:r>
              <a:rPr lang="nl-NL" sz="1200" dirty="0">
                <a:latin typeface="+mj-lt"/>
                <a:cs typeface="Arial"/>
              </a:rPr>
              <a:t> = vrijdag 16 juni</a:t>
            </a:r>
            <a:endParaRPr lang="nl-NL" sz="1200" dirty="0">
              <a:latin typeface="+mj-lt"/>
              <a:cs typeface="Arial" panose="020B0604020202020204" pitchFamily="34" charset="0"/>
            </a:endParaRPr>
          </a:p>
        </p:txBody>
      </p:sp>
      <p:sp>
        <p:nvSpPr>
          <p:cNvPr id="14344" name="Rectangle 8"/>
          <p:cNvSpPr>
            <a:spLocks noChangeArrowheads="1"/>
          </p:cNvSpPr>
          <p:nvPr/>
        </p:nvSpPr>
        <p:spPr bwMode="auto">
          <a:xfrm>
            <a:off x="7430777" y="2906358"/>
            <a:ext cx="4044241" cy="646331"/>
          </a:xfrm>
          <a:prstGeom prst="rect">
            <a:avLst/>
          </a:prstGeom>
          <a:noFill/>
          <a:ln w="9525">
            <a:solidFill>
              <a:schemeClr val="tx1"/>
            </a:solidFill>
            <a:miter lim="800000"/>
            <a:headEnd/>
            <a:tailEnd/>
          </a:ln>
        </p:spPr>
        <p:txBody>
          <a:bodyPr wrap="square" anchor="ctr">
            <a:spAutoFit/>
          </a:bodyPr>
          <a:lstStyle/>
          <a:p>
            <a:r>
              <a:rPr lang="nl-NL" sz="1200" b="1" dirty="0">
                <a:solidFill>
                  <a:srgbClr val="FF0000"/>
                </a:solidFill>
                <a:ea typeface="Calibri" pitchFamily="34" charset="0"/>
                <a:cs typeface="Arial" charset="0"/>
              </a:rPr>
              <a:t>Bijeenkomsten</a:t>
            </a:r>
            <a:r>
              <a:rPr lang="nl-NL" sz="1100" b="1" dirty="0">
                <a:ea typeface="Calibri" pitchFamily="34" charset="0"/>
                <a:cs typeface="Arial" charset="0"/>
              </a:rPr>
              <a:t>		</a:t>
            </a:r>
            <a:endParaRPr lang="nl-NL" sz="1100" dirty="0">
              <a:ea typeface="Calibri" pitchFamily="34" charset="0"/>
              <a:cs typeface="Arial" charset="0"/>
            </a:endParaRPr>
          </a:p>
          <a:p>
            <a:pPr marL="171450" indent="-171450" eaLnBrk="0" hangingPunct="0">
              <a:buFont typeface="Arial" pitchFamily="34" charset="0"/>
              <a:buChar char="•"/>
            </a:pPr>
            <a:r>
              <a:rPr lang="nl-NL" sz="1200" dirty="0">
                <a:latin typeface="+mj-lt"/>
                <a:ea typeface="Calibri" pitchFamily="34" charset="0"/>
                <a:cs typeface="Arial" charset="0"/>
              </a:rPr>
              <a:t>Lessen schaaltekenen</a:t>
            </a:r>
          </a:p>
          <a:p>
            <a:pPr marL="171450" indent="-171450" eaLnBrk="0" hangingPunct="0">
              <a:buFont typeface="Arial" pitchFamily="34" charset="0"/>
              <a:buChar char="•"/>
            </a:pPr>
            <a:r>
              <a:rPr lang="nl-NL" sz="1200" dirty="0">
                <a:latin typeface="+mj-lt"/>
                <a:ea typeface="Calibri" pitchFamily="34" charset="0"/>
                <a:cs typeface="Arial" charset="0"/>
              </a:rPr>
              <a:t>Editorial Review</a:t>
            </a:r>
          </a:p>
        </p:txBody>
      </p:sp>
      <p:sp>
        <p:nvSpPr>
          <p:cNvPr id="14346" name="Rectangle 8"/>
          <p:cNvSpPr>
            <a:spLocks noChangeArrowheads="1"/>
          </p:cNvSpPr>
          <p:nvPr/>
        </p:nvSpPr>
        <p:spPr bwMode="auto">
          <a:xfrm>
            <a:off x="7430777" y="3679569"/>
            <a:ext cx="4044241" cy="630365"/>
          </a:xfrm>
          <a:prstGeom prst="rect">
            <a:avLst/>
          </a:prstGeom>
          <a:noFill/>
          <a:ln w="9525">
            <a:solidFill>
              <a:schemeClr val="tx1"/>
            </a:solidFill>
            <a:miter lim="800000"/>
            <a:headEnd/>
            <a:tailEnd/>
          </a:ln>
        </p:spPr>
        <p:txBody>
          <a:bodyPr wrap="square" anchor="ctr">
            <a:spAutoFit/>
          </a:bodyPr>
          <a:lstStyle/>
          <a:p>
            <a:pPr defTabSz="457200">
              <a:lnSpc>
                <a:spcPct val="80000"/>
              </a:lnSpc>
              <a:spcBef>
                <a:spcPct val="50000"/>
              </a:spcBef>
              <a:tabLst>
                <a:tab pos="176213" algn="l"/>
                <a:tab pos="1163638" algn="l"/>
              </a:tabLst>
            </a:pPr>
            <a:r>
              <a:rPr lang="nl-NL" sz="1200" b="1" dirty="0">
                <a:solidFill>
                  <a:srgbClr val="FF0000"/>
                </a:solidFill>
                <a:ea typeface="Calibri" pitchFamily="34" charset="0"/>
                <a:cs typeface="Arial" charset="0"/>
              </a:rPr>
              <a:t>Bronnen</a:t>
            </a:r>
            <a:endParaRPr lang="nl-NL" sz="1200" b="1" dirty="0">
              <a:solidFill>
                <a:srgbClr val="0070C0"/>
              </a:solidFill>
              <a:ea typeface="Calibri" pitchFamily="34" charset="0"/>
              <a:cs typeface="Arial" charset="0"/>
            </a:endParaRPr>
          </a:p>
          <a:p>
            <a:pPr marL="285750" indent="-285750" defTabSz="457200">
              <a:lnSpc>
                <a:spcPct val="80000"/>
              </a:lnSpc>
              <a:spcBef>
                <a:spcPct val="50000"/>
              </a:spcBef>
              <a:buFont typeface="Arial" panose="020B0604020202020204" pitchFamily="34" charset="0"/>
              <a:buChar char="•"/>
              <a:tabLst>
                <a:tab pos="176213" algn="l"/>
                <a:tab pos="1163638" algn="l"/>
              </a:tabLst>
            </a:pPr>
            <a:r>
              <a:rPr lang="nl-NL" sz="1200" dirty="0">
                <a:latin typeface="+mj-lt"/>
                <a:ea typeface="Calibri" pitchFamily="34" charset="0"/>
                <a:cs typeface="Arial" charset="0"/>
              </a:rPr>
              <a:t>Gebruik Google om ontwerptekeningen van ontwerpbureaus te kunnen bekijken.</a:t>
            </a:r>
            <a:endParaRPr lang="nl-NL" sz="1200" dirty="0">
              <a:ea typeface="Calibri" pitchFamily="34" charset="0"/>
              <a:cs typeface="Arial" charset="0"/>
            </a:endParaRPr>
          </a:p>
        </p:txBody>
      </p:sp>
      <p:sp>
        <p:nvSpPr>
          <p:cNvPr id="14348" name="Tekstvak 23"/>
          <p:cNvSpPr txBox="1">
            <a:spLocks noChangeArrowheads="1"/>
          </p:cNvSpPr>
          <p:nvPr/>
        </p:nvSpPr>
        <p:spPr bwMode="auto">
          <a:xfrm>
            <a:off x="1143754" y="147025"/>
            <a:ext cx="9148959" cy="461665"/>
          </a:xfrm>
          <a:prstGeom prst="rect">
            <a:avLst/>
          </a:prstGeom>
          <a:noFill/>
          <a:ln w="9525">
            <a:noFill/>
            <a:miter lim="800000"/>
            <a:headEnd/>
            <a:tailEnd/>
          </a:ln>
        </p:spPr>
        <p:txBody>
          <a:bodyPr wrap="square">
            <a:spAutoFit/>
          </a:bodyPr>
          <a:lstStyle/>
          <a:p>
            <a:r>
              <a:rPr lang="nl-NL" sz="2400" dirty="0">
                <a:latin typeface="Arial" panose="020B0604020202020204" pitchFamily="34" charset="0"/>
                <a:cs typeface="Arial" panose="020B0604020202020204" pitchFamily="34" charset="0"/>
              </a:rPr>
              <a:t>2122 IRG LA3 Het ontwerp</a:t>
            </a:r>
          </a:p>
        </p:txBody>
      </p:sp>
      <p:pic>
        <p:nvPicPr>
          <p:cNvPr id="19" name="Afbeelding 18"/>
          <p:cNvPicPr>
            <a:picLocks noChangeAspect="1"/>
          </p:cNvPicPr>
          <p:nvPr/>
        </p:nvPicPr>
        <p:blipFill rotWithShape="1">
          <a:blip r:embed="rId4" cstate="print"/>
          <a:srcRect l="21805" r="10840"/>
          <a:stretch/>
        </p:blipFill>
        <p:spPr>
          <a:xfrm>
            <a:off x="646868" y="608690"/>
            <a:ext cx="365691" cy="503851"/>
          </a:xfrm>
          <a:prstGeom prst="rect">
            <a:avLst/>
          </a:prstGeom>
        </p:spPr>
      </p:pic>
      <p:pic>
        <p:nvPicPr>
          <p:cNvPr id="20" name="Afbeelding 19"/>
          <p:cNvPicPr>
            <a:picLocks noChangeAspect="1"/>
          </p:cNvPicPr>
          <p:nvPr/>
        </p:nvPicPr>
        <p:blipFill>
          <a:blip r:embed="rId5" cstate="print"/>
          <a:stretch>
            <a:fillRect/>
          </a:stretch>
        </p:blipFill>
        <p:spPr>
          <a:xfrm>
            <a:off x="646868" y="2120448"/>
            <a:ext cx="336563" cy="410721"/>
          </a:xfrm>
          <a:prstGeom prst="rect">
            <a:avLst/>
          </a:prstGeom>
        </p:spPr>
      </p:pic>
      <p:pic>
        <p:nvPicPr>
          <p:cNvPr id="22" name="Afbeelding 21"/>
          <p:cNvPicPr>
            <a:picLocks noChangeAspect="1"/>
          </p:cNvPicPr>
          <p:nvPr/>
        </p:nvPicPr>
        <p:blipFill>
          <a:blip r:embed="rId6" cstate="print"/>
          <a:stretch>
            <a:fillRect/>
          </a:stretch>
        </p:blipFill>
        <p:spPr>
          <a:xfrm>
            <a:off x="619531" y="4196081"/>
            <a:ext cx="363900" cy="568913"/>
          </a:xfrm>
          <a:prstGeom prst="rect">
            <a:avLst/>
          </a:prstGeom>
        </p:spPr>
      </p:pic>
      <p:pic>
        <p:nvPicPr>
          <p:cNvPr id="23" name="Afbeelding 22"/>
          <p:cNvPicPr>
            <a:picLocks noChangeAspect="1"/>
          </p:cNvPicPr>
          <p:nvPr/>
        </p:nvPicPr>
        <p:blipFill>
          <a:blip r:embed="rId7" cstate="print"/>
          <a:stretch>
            <a:fillRect/>
          </a:stretch>
        </p:blipFill>
        <p:spPr>
          <a:xfrm>
            <a:off x="6859247" y="703605"/>
            <a:ext cx="447500" cy="305114"/>
          </a:xfrm>
          <a:prstGeom prst="rect">
            <a:avLst/>
          </a:prstGeom>
        </p:spPr>
      </p:pic>
      <p:pic>
        <p:nvPicPr>
          <p:cNvPr id="24" name="Afbeelding 23"/>
          <p:cNvPicPr>
            <a:picLocks noChangeAspect="1"/>
          </p:cNvPicPr>
          <p:nvPr/>
        </p:nvPicPr>
        <p:blipFill>
          <a:blip r:embed="rId8" cstate="print"/>
          <a:stretch>
            <a:fillRect/>
          </a:stretch>
        </p:blipFill>
        <p:spPr>
          <a:xfrm>
            <a:off x="6880672" y="3895861"/>
            <a:ext cx="426075" cy="414073"/>
          </a:xfrm>
          <a:prstGeom prst="rect">
            <a:avLst/>
          </a:prstGeom>
        </p:spPr>
      </p:pic>
      <p:pic>
        <p:nvPicPr>
          <p:cNvPr id="25" name="Afbeelding 24"/>
          <p:cNvPicPr>
            <a:picLocks noChangeAspect="1"/>
          </p:cNvPicPr>
          <p:nvPr/>
        </p:nvPicPr>
        <p:blipFill rotWithShape="1">
          <a:blip r:embed="rId9" cstate="print"/>
          <a:srcRect l="17050" t="33024" r="61669" b="30375"/>
          <a:stretch/>
        </p:blipFill>
        <p:spPr>
          <a:xfrm>
            <a:off x="6876400" y="2830149"/>
            <a:ext cx="396240" cy="383141"/>
          </a:xfrm>
          <a:prstGeom prst="rect">
            <a:avLst/>
          </a:prstGeom>
        </p:spPr>
      </p:pic>
      <p:sp>
        <p:nvSpPr>
          <p:cNvPr id="26" name="Rectangle 4"/>
          <p:cNvSpPr>
            <a:spLocks noChangeArrowheads="1"/>
          </p:cNvSpPr>
          <p:nvPr/>
        </p:nvSpPr>
        <p:spPr bwMode="auto">
          <a:xfrm>
            <a:off x="1147430" y="4147565"/>
            <a:ext cx="4948569" cy="1969770"/>
          </a:xfrm>
          <a:prstGeom prst="rect">
            <a:avLst/>
          </a:prstGeom>
          <a:noFill/>
          <a:ln w="9525">
            <a:solidFill>
              <a:schemeClr val="tx1"/>
            </a:solidFill>
            <a:miter lim="800000"/>
            <a:headEnd/>
            <a:tailEnd/>
          </a:ln>
        </p:spPr>
        <p:txBody>
          <a:bodyPr wrap="square" anchor="ctr">
            <a:spAutoFit/>
          </a:bodyPr>
          <a:lstStyle/>
          <a:p>
            <a:pPr eaLnBrk="0" hangingPunct="0"/>
            <a:r>
              <a:rPr lang="nl-NL" sz="1200" b="1" dirty="0">
                <a:solidFill>
                  <a:srgbClr val="FF0000"/>
                </a:solidFill>
                <a:ea typeface="Calibri" pitchFamily="34" charset="0"/>
                <a:cs typeface="Arial" charset="0"/>
              </a:rPr>
              <a:t>Leerpad	</a:t>
            </a:r>
            <a:r>
              <a:rPr lang="nl-NL" sz="1400" b="1" dirty="0">
                <a:solidFill>
                  <a:srgbClr val="FF0000"/>
                </a:solidFill>
                <a:ea typeface="Calibri" pitchFamily="34" charset="0"/>
                <a:cs typeface="Arial" charset="0"/>
              </a:rPr>
              <a:t>	</a:t>
            </a:r>
            <a:r>
              <a:rPr lang="nl-NL" sz="1200" b="1" dirty="0">
                <a:ea typeface="Calibri" pitchFamily="34" charset="0"/>
                <a:cs typeface="Arial" charset="0"/>
              </a:rPr>
              <a:t>	</a:t>
            </a:r>
            <a:br>
              <a:rPr lang="nl-NL" sz="1200" dirty="0">
                <a:ea typeface="Calibri" pitchFamily="34" charset="0"/>
                <a:cs typeface="Arial" charset="0"/>
              </a:rPr>
            </a:br>
            <a:r>
              <a:rPr lang="nl-NL" sz="1200" dirty="0">
                <a:latin typeface="+mj-lt"/>
                <a:ea typeface="Calibri" pitchFamily="34" charset="0"/>
                <a:cs typeface="Arial" charset="0"/>
              </a:rPr>
              <a:t>- Kies met elkaar jullie beste idee uit.</a:t>
            </a:r>
            <a:br>
              <a:rPr lang="nl-NL" sz="1200" dirty="0">
                <a:latin typeface="+mj-lt"/>
                <a:ea typeface="Calibri" pitchFamily="34" charset="0"/>
                <a:cs typeface="Arial" charset="0"/>
              </a:rPr>
            </a:br>
            <a:r>
              <a:rPr lang="nl-NL" sz="1200" dirty="0">
                <a:latin typeface="+mj-lt"/>
                <a:ea typeface="Calibri" pitchFamily="34" charset="0"/>
                <a:cs typeface="Arial" charset="0"/>
              </a:rPr>
              <a:t>- Maak het ontwerp op schaal (denk goed na over kleurgebruik).</a:t>
            </a:r>
            <a:br>
              <a:rPr lang="nl-NL" sz="1200" dirty="0">
                <a:latin typeface="+mj-lt"/>
                <a:ea typeface="Calibri" pitchFamily="34" charset="0"/>
                <a:cs typeface="Arial" charset="0"/>
              </a:rPr>
            </a:br>
            <a:r>
              <a:rPr lang="nl-NL" sz="1200" dirty="0">
                <a:latin typeface="+mj-lt"/>
                <a:ea typeface="Calibri" pitchFamily="34" charset="0"/>
                <a:cs typeface="Arial" charset="0"/>
              </a:rPr>
              <a:t>- Maak een duidelijke legenda, zodat iedereen begrijpt wat er op jullie ontwerp te zien is. </a:t>
            </a:r>
            <a:br>
              <a:rPr lang="nl-NL" sz="1200" dirty="0">
                <a:latin typeface="+mj-lt"/>
                <a:ea typeface="Calibri" pitchFamily="34" charset="0"/>
                <a:cs typeface="Arial" charset="0"/>
              </a:rPr>
            </a:br>
            <a:r>
              <a:rPr lang="nl-NL" sz="1200" dirty="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200" dirty="0">
                <a:latin typeface="+mj-lt"/>
                <a:ea typeface="Calibri" pitchFamily="34" charset="0"/>
                <a:cs typeface="Arial" charset="0"/>
              </a:rPr>
              <a:t>- Kies mooie referentiebeelden om jullie ontwerp zo goed mogelijk te ondersteunen. </a:t>
            </a:r>
          </a:p>
        </p:txBody>
      </p:sp>
      <p:pic>
        <p:nvPicPr>
          <p:cNvPr id="15" name="Afbeelding 14">
            <a:extLst>
              <a:ext uri="{FF2B5EF4-FFF2-40B4-BE49-F238E27FC236}">
                <a16:creationId xmlns:a16="http://schemas.microsoft.com/office/drawing/2014/main" id="{F04F30D1-4893-4362-9962-B4C8794802A7}"/>
              </a:ext>
            </a:extLst>
          </p:cNvPr>
          <p:cNvPicPr>
            <a:picLocks noChangeAspect="1"/>
          </p:cNvPicPr>
          <p:nvPr/>
        </p:nvPicPr>
        <p:blipFill>
          <a:blip r:embed="rId10"/>
          <a:stretch>
            <a:fillRect/>
          </a:stretch>
        </p:blipFill>
        <p:spPr>
          <a:xfrm>
            <a:off x="7449654" y="4506058"/>
            <a:ext cx="2160240" cy="989831"/>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5374C0-4235-4311-AFEC-7094CF878292}">
  <ds:schemaRefs>
    <ds:schemaRef ds:uri="http://schemas.microsoft.com/sharepoint/v3/contenttype/forms"/>
  </ds:schemaRefs>
</ds:datastoreItem>
</file>

<file path=customXml/itemProps2.xml><?xml version="1.0" encoding="utf-8"?>
<ds:datastoreItem xmlns:ds="http://schemas.openxmlformats.org/officeDocument/2006/customXml" ds:itemID="{3BBDA9D3-C337-4A88-9512-31E2BC19247F}">
  <ds:schemaRefs>
    <ds:schemaRef ds:uri="http://schemas.microsoft.com/office/2006/metadata/properties"/>
    <ds:schemaRef ds:uri="http://purl.org/dc/terms/"/>
    <ds:schemaRef ds:uri="http://purl.org/dc/elements/1.1/"/>
    <ds:schemaRef ds:uri="2c4f0c93-2979-4f27-aab2-70de95932352"/>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6f82ce1-f6df-49a5-8b49-cf8409a27aa4"/>
    <ds:schemaRef ds:uri="http://purl.org/dc/dcmitype/"/>
  </ds:schemaRefs>
</ds:datastoreItem>
</file>

<file path=customXml/itemProps3.xml><?xml version="1.0" encoding="utf-8"?>
<ds:datastoreItem xmlns:ds="http://schemas.openxmlformats.org/officeDocument/2006/customXml" ds:itemID="{E79D1DD3-4E4F-4E95-8FE4-EA28B2468B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510</TotalTime>
  <Words>282</Words>
  <Application>Microsoft Office PowerPoint</Application>
  <PresentationFormat>Breedbeeld</PresentationFormat>
  <Paragraphs>26</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Stijn Weijermars</cp:lastModifiedBy>
  <cp:revision>189</cp:revision>
  <dcterms:created xsi:type="dcterms:W3CDTF">2010-03-30T09:26:20Z</dcterms:created>
  <dcterms:modified xsi:type="dcterms:W3CDTF">2023-04-18T14:57:54Z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ies>
</file>